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72" r:id="rId4"/>
    <p:sldId id="265" r:id="rId5"/>
    <p:sldId id="268" r:id="rId6"/>
    <p:sldId id="289" r:id="rId7"/>
    <p:sldId id="269" r:id="rId8"/>
    <p:sldId id="287" r:id="rId9"/>
    <p:sldId id="27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426" autoAdjust="0"/>
  </p:normalViewPr>
  <p:slideViewPr>
    <p:cSldViewPr snapToGrid="0">
      <p:cViewPr varScale="1">
        <p:scale>
          <a:sx n="141" d="100"/>
          <a:sy n="141" d="100"/>
        </p:scale>
        <p:origin x="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24F00-8260-49CF-B20D-9F5760C11CA3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7E8B-BAE5-4C16-8120-D8E19D73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Senate" TargetMode="External"/><Relationship Id="rId7" Type="http://schemas.openxmlformats.org/officeDocument/2006/relationships/hyperlink" Target="https://en.wikipedia.org/wiki/Interne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aska" TargetMode="External"/><Relationship Id="rId5" Type="http://schemas.openxmlformats.org/officeDocument/2006/relationships/hyperlink" Target="https://en.wikipedia.org/wiki/Republican_Party_(United_States)" TargetMode="External"/><Relationship Id="rId4" Type="http://schemas.openxmlformats.org/officeDocument/2006/relationships/hyperlink" Target="https://en.wikipedia.org/wiki/Ted_Steven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being transformed by the relentless advances in computing development and deployment. Nowadays there is almost no industry left to be affected.</a:t>
            </a:r>
          </a:p>
          <a:p>
            <a:endParaRPr lang="en-US" dirty="0"/>
          </a:p>
          <a:p>
            <a:r>
              <a:rPr lang="en-US" dirty="0"/>
              <a:t>The world is getting faster. </a:t>
            </a:r>
          </a:p>
          <a:p>
            <a:endParaRPr lang="en-US" dirty="0"/>
          </a:p>
          <a:p>
            <a:r>
              <a:rPr lang="en-US" dirty="0"/>
              <a:t>The tools that exist nowadays enable small teams to topple giants and move at a pace not seen before.</a:t>
            </a:r>
          </a:p>
          <a:p>
            <a:endParaRPr lang="en-US" dirty="0"/>
          </a:p>
          <a:p>
            <a:r>
              <a:rPr lang="en-US" dirty="0"/>
              <a:t>Abstraction and modularity are king. Knowing how to wield these pieces opens up a whole new world of opportunities and innovative solutions.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7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 software world is defined by the modularity and interoperability. </a:t>
            </a:r>
          </a:p>
          <a:p>
            <a:endParaRPr lang="en-US" dirty="0"/>
          </a:p>
          <a:p>
            <a:r>
              <a:rPr lang="en-US" dirty="0"/>
              <a:t>Knowing what these different pieces are and how they can be put together means that new innovations and products are waiting to be built. </a:t>
            </a:r>
          </a:p>
          <a:p>
            <a:endParaRPr lang="en-US" dirty="0"/>
          </a:p>
          <a:p>
            <a:r>
              <a:rPr lang="en-US" dirty="0"/>
              <a:t>This course is aimed at those who want to know what these pieces are, how they work and how to put them together.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 of tubes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a phrase coined originally as an analogy by then-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Senate"/>
              </a:rPr>
              <a:t>United States Senator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ed Stevens"/>
              </a:rPr>
              <a:t>Ted Stevens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publican Party (United States)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aska"/>
              </a:rPr>
              <a:t>Alaska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describe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ternet"/>
              </a:rPr>
              <a:t>Internet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74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likely to be peer-graded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2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researchers around the world started creating digital documents.</a:t>
            </a:r>
          </a:p>
          <a:p>
            <a:endParaRPr lang="en-US" dirty="0"/>
          </a:p>
          <a:p>
            <a:r>
              <a:rPr lang="en-US" dirty="0"/>
              <a:t>They wanted to share them</a:t>
            </a:r>
          </a:p>
          <a:p>
            <a:endParaRPr lang="en-US" dirty="0"/>
          </a:p>
          <a:p>
            <a:r>
              <a:rPr lang="en-US" dirty="0"/>
              <a:t>They couldn’t.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text file:</a:t>
            </a:r>
          </a:p>
          <a:p>
            <a:r>
              <a:rPr lang="en-US" dirty="0"/>
              <a:t>Helloworld.html</a:t>
            </a:r>
          </a:p>
          <a:p>
            <a:r>
              <a:rPr lang="en-US" dirty="0"/>
              <a:t>Use the developer console to look at the Document Object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3D85-19D1-442C-B7A8-6209B91A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0D88-BFC7-49F1-BFEF-981E8D0E8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F3FD-69ED-4DF5-9A32-4D24FFB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C934-13E8-4507-AF85-5E75C999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DE348-8A96-4AF5-9865-DC48340C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0C34-503E-470E-A334-3E64384E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8673-287C-429D-9E48-A7CBE5286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1984-2689-471E-BE22-38DBA561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63829-9633-4338-BA21-4C9ACEC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7512-65B2-4AD0-AC28-53FB6C5F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6279-765D-4A46-BCDC-4195179B5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FB3CD-4D72-4C2D-8ACB-92A9656FE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D9EC5-0BFC-4C99-9397-1AEF6207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1090-D1FA-47E4-8FA6-9DEF2EC3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336D-845C-4361-A650-232A20DB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0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2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9DE-BEA4-40F2-AD20-1178B8CE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9FBC-3FE4-4E68-81BF-75ADBC80F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CBDB-61DE-4123-8541-4D71004E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ED42-D053-492F-8FFF-D91BB13E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1DE4-9AF0-4B14-8D2B-8D6A94E7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0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04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9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17F-C219-40A4-A3A5-66F5C166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1594-F2B6-45AA-BD63-660E3AC3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A4F8-1F70-4EE6-A806-79A64D95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3B9C-12FA-49E2-A896-2797E47F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1099E-B31F-4F33-ADB7-21A7A938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DCF-F1ED-4E6B-B3BA-91D63DC7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731B-F7A3-4DC7-8841-03897B97C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A7AB8-3313-4553-9C77-E69594B0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6D3FA-BD29-4741-AE64-FA0524BE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B137-68CA-460C-9CF5-19526902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EAE-34A6-42EE-B758-E0D7BCFB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36D6-376A-4F79-BDE7-A907119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A7B9B-C66A-4BB7-B006-8292457DD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3FD-5D5D-44C0-85C3-467EA25A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D4E20-48CB-49D3-A12F-3D7F4B996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2E1FC-5015-419A-9CC6-DF4F6230A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62-3E3F-42C4-A9D0-D5DA6BEF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D4E51-758D-4D77-A68D-549FBC0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9E32D-30D1-4F80-A677-427062E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3EBE-9A43-471E-BF0D-374B238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E40EC-12C0-4F64-AC81-038DD4BD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EA4-D833-4601-BFC7-59123EA9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49ED1-831F-46D3-B2F2-9233829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4E5DF-B881-4C49-AB16-8605FE19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15BAB-BBCD-4607-A392-0F53C29E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B659-80E2-4D96-8D44-B58B480D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0CBA-A8F8-4E54-B7D1-D0C46D48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FAC5-8EF3-4E67-85B5-9560CE0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C7DCB-9610-4369-9968-A407153B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C599-5B58-42C8-8721-475CB852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C7550-E553-4D0A-A3C2-C7CACAEB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3B57-7F70-4A5E-B9FA-491C4BB0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41D8-74FB-4ECA-9877-025C2C7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9736-179F-427A-A24F-0CC5177DA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F6251-5E48-41AA-BBED-6FFC45A01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A953D-87EF-45C9-AD17-EC2ADD74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76A2-90AE-4C58-8707-8F302C7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48F4-6862-4B87-842B-17A45655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57DE6-6307-49B2-9A7D-D1AB1C33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6AD3B-31F0-44FC-BED8-7C58C43A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EA15-B59E-4499-A2DC-C15690E5F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0398-238F-42B2-A538-6F5CF1434F1D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CD01-25B8-45FA-B737-5395E690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25CD8-9006-410C-9148-9D3B6CE31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E43B-DF66-4ECE-ACA7-9653E28CA45B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gif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geolux.org/" TargetMode="Externa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nexi.org/projects_standalone.html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D422-1119-4972-8FAC-0733271A6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72" y="1122363"/>
            <a:ext cx="1128811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 – Software Engineering and Architecting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72288-1C48-4470-864B-C0C51BEF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963" y="4214641"/>
            <a:ext cx="10034376" cy="1655762"/>
          </a:xfrm>
        </p:spPr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Lecture 1 </a:t>
            </a: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Course Outline and Introduction to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223964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1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</p:spTree>
    <p:extLst>
      <p:ext uri="{BB962C8B-B14F-4D97-AF65-F5344CB8AC3E}">
        <p14:creationId xmlns:p14="http://schemas.microsoft.com/office/powerpoint/2010/main" val="167986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  <p:pic>
        <p:nvPicPr>
          <p:cNvPr id="5" name="Picture 2" descr="Image result for stata center">
            <a:extLst>
              <a:ext uri="{FF2B5EF4-FFF2-40B4-BE49-F238E27FC236}">
                <a16:creationId xmlns:a16="http://schemas.microsoft.com/office/drawing/2014/main" id="{8558C573-9BDE-4D2D-828B-DB887025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56" y="1603868"/>
            <a:ext cx="3523944" cy="26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D06CF2-0F2B-46C7-8B09-B2B1D898FD00}"/>
              </a:ext>
            </a:extLst>
          </p:cNvPr>
          <p:cNvCxnSpPr>
            <a:cxnSpLocks/>
          </p:cNvCxnSpPr>
          <p:nvPr/>
        </p:nvCxnSpPr>
        <p:spPr>
          <a:xfrm flipV="1">
            <a:off x="10077959" y="4039007"/>
            <a:ext cx="244492" cy="9290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52244F-166B-4AA0-9E78-050481398860}"/>
              </a:ext>
            </a:extLst>
          </p:cNvPr>
          <p:cNvSpPr txBox="1"/>
          <p:nvPr/>
        </p:nvSpPr>
        <p:spPr>
          <a:xfrm>
            <a:off x="8839608" y="4960396"/>
            <a:ext cx="25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 Here</a:t>
            </a:r>
          </a:p>
        </p:txBody>
      </p:sp>
    </p:spTree>
    <p:extLst>
      <p:ext uri="{BB962C8B-B14F-4D97-AF65-F5344CB8AC3E}">
        <p14:creationId xmlns:p14="http://schemas.microsoft.com/office/powerpoint/2010/main" val="2866782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Problem</a:t>
            </a:r>
          </a:p>
        </p:txBody>
      </p:sp>
      <p:pic>
        <p:nvPicPr>
          <p:cNvPr id="5122" name="Picture 2" descr="https://image.flaticon.com/icons/png/512/35/35920.png">
            <a:extLst>
              <a:ext uri="{FF2B5EF4-FFF2-40B4-BE49-F238E27FC236}">
                <a16:creationId xmlns:a16="http://schemas.microsoft.com/office/drawing/2014/main" id="{DBE6D986-EDF3-4FD2-8992-124767A1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54" y="334041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23D6B-13FD-48BE-A824-93099A21F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3208" y="1954924"/>
            <a:ext cx="7109820" cy="3482701"/>
          </a:xfrm>
          <a:prstGeom prst="rect">
            <a:avLst/>
          </a:prstGeom>
        </p:spPr>
      </p:pic>
      <p:pic>
        <p:nvPicPr>
          <p:cNvPr id="6" name="Picture 2" descr="https://image.flaticon.com/icons/png/512/35/35920.png">
            <a:extLst>
              <a:ext uri="{FF2B5EF4-FFF2-40B4-BE49-F238E27FC236}">
                <a16:creationId xmlns:a16="http://schemas.microsoft.com/office/drawing/2014/main" id="{854B4ED7-579D-4C59-9E59-B49B6EB5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4" y="350182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.flaticon.com/icons/png/512/35/35920.png">
            <a:extLst>
              <a:ext uri="{FF2B5EF4-FFF2-40B4-BE49-F238E27FC236}">
                <a16:creationId xmlns:a16="http://schemas.microsoft.com/office/drawing/2014/main" id="{22CFFD5E-1F7C-464E-8EF7-0BD211E1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65" y="26182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.flaticon.com/icons/png/512/35/35920.png">
            <a:extLst>
              <a:ext uri="{FF2B5EF4-FFF2-40B4-BE49-F238E27FC236}">
                <a16:creationId xmlns:a16="http://schemas.microsoft.com/office/drawing/2014/main" id="{C260FCB9-C621-4BDF-9FA0-EB906D1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23" y="28209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mage.flaticon.com/icons/png/512/35/35920.png">
            <a:extLst>
              <a:ext uri="{FF2B5EF4-FFF2-40B4-BE49-F238E27FC236}">
                <a16:creationId xmlns:a16="http://schemas.microsoft.com/office/drawing/2014/main" id="{569E182F-113A-4151-B7D4-671F2C70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342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.flaticon.com/icons/png/512/35/35920.png">
            <a:extLst>
              <a:ext uri="{FF2B5EF4-FFF2-40B4-BE49-F238E27FC236}">
                <a16:creationId xmlns:a16="http://schemas.microsoft.com/office/drawing/2014/main" id="{9226EDA1-3848-4D29-BBD1-D921FC11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47" y="298083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age.flaticon.com/icons/png/512/35/35920.png">
            <a:extLst>
              <a:ext uri="{FF2B5EF4-FFF2-40B4-BE49-F238E27FC236}">
                <a16:creationId xmlns:a16="http://schemas.microsoft.com/office/drawing/2014/main" id="{00F68561-81AF-4BC7-9666-9E26A455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42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mage.flaticon.com/icons/png/512/35/35920.png">
            <a:extLst>
              <a:ext uri="{FF2B5EF4-FFF2-40B4-BE49-F238E27FC236}">
                <a16:creationId xmlns:a16="http://schemas.microsoft.com/office/drawing/2014/main" id="{726B040E-60D2-4BC0-867D-7BCE5A30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25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age.flaticon.com/icons/png/512/35/35920.png">
            <a:extLst>
              <a:ext uri="{FF2B5EF4-FFF2-40B4-BE49-F238E27FC236}">
                <a16:creationId xmlns:a16="http://schemas.microsoft.com/office/drawing/2014/main" id="{10334B1B-D1C2-4CC5-B28B-5C78FF10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46" y="330062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mage.flaticon.com/icons/png/512/35/35920.png">
            <a:extLst>
              <a:ext uri="{FF2B5EF4-FFF2-40B4-BE49-F238E27FC236}">
                <a16:creationId xmlns:a16="http://schemas.microsoft.com/office/drawing/2014/main" id="{641F7FE6-4A15-4F66-9EF0-F3902B81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32" y="477470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image.flaticon.com/icons/png/512/35/35920.png">
            <a:extLst>
              <a:ext uri="{FF2B5EF4-FFF2-40B4-BE49-F238E27FC236}">
                <a16:creationId xmlns:a16="http://schemas.microsoft.com/office/drawing/2014/main" id="{B2C332FD-5DC7-40AD-B7B8-609AE5BC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66" y="3311146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image.flaticon.com/icons/png/512/35/35920.png">
            <a:extLst>
              <a:ext uri="{FF2B5EF4-FFF2-40B4-BE49-F238E27FC236}">
                <a16:creationId xmlns:a16="http://schemas.microsoft.com/office/drawing/2014/main" id="{B1916ECD-865F-4270-874B-D8530F1D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40" y="313919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icons/png/512/35/35920.png">
            <a:extLst>
              <a:ext uri="{FF2B5EF4-FFF2-40B4-BE49-F238E27FC236}">
                <a16:creationId xmlns:a16="http://schemas.microsoft.com/office/drawing/2014/main" id="{7A8E81F2-FB63-4A42-AB2B-C5A1B724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23614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age.flaticon.com/icons/png/512/35/35920.png">
            <a:extLst>
              <a:ext uri="{FF2B5EF4-FFF2-40B4-BE49-F238E27FC236}">
                <a16:creationId xmlns:a16="http://schemas.microsoft.com/office/drawing/2014/main" id="{DCBD7E36-E942-4458-BCB4-62AF87B6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8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image.flaticon.com/icons/png/512/35/35920.png">
            <a:extLst>
              <a:ext uri="{FF2B5EF4-FFF2-40B4-BE49-F238E27FC236}">
                <a16:creationId xmlns:a16="http://schemas.microsoft.com/office/drawing/2014/main" id="{48C60179-2E52-4F24-8C1D-73635C90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07" y="4111775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mage.flaticon.com/icons/png/512/35/35920.png">
            <a:extLst>
              <a:ext uri="{FF2B5EF4-FFF2-40B4-BE49-F238E27FC236}">
                <a16:creationId xmlns:a16="http://schemas.microsoft.com/office/drawing/2014/main" id="{732FDD2F-D72C-43AB-A7A8-8806DD27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95" y="3983399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.redd.it/q71q4ajddr631.gif">
            <a:extLst>
              <a:ext uri="{FF2B5EF4-FFF2-40B4-BE49-F238E27FC236}">
                <a16:creationId xmlns:a16="http://schemas.microsoft.com/office/drawing/2014/main" id="{F18CC730-4A0F-4127-97A7-51D8DED9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8" y="4207516"/>
            <a:ext cx="3465676" cy="21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3A20A-59C4-4818-BE3D-DB314A954EC9}"/>
              </a:ext>
            </a:extLst>
          </p:cNvPr>
          <p:cNvSpPr txBox="1"/>
          <p:nvPr/>
        </p:nvSpPr>
        <p:spPr>
          <a:xfrm>
            <a:off x="486479" y="6400909"/>
            <a:ext cx="29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Connections Existed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9C99-7F42-4411-B4B0-C1E66489A91C}"/>
              </a:ext>
            </a:extLst>
          </p:cNvPr>
          <p:cNvSpPr txBox="1"/>
          <p:nvPr/>
        </p:nvSpPr>
        <p:spPr>
          <a:xfrm>
            <a:off x="7332414" y="5381335"/>
            <a:ext cx="40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researchers couldn’t communicate</a:t>
            </a:r>
          </a:p>
        </p:txBody>
      </p:sp>
    </p:spTree>
    <p:extLst>
      <p:ext uri="{BB962C8B-B14F-4D97-AF65-F5344CB8AC3E}">
        <p14:creationId xmlns:p14="http://schemas.microsoft.com/office/powerpoint/2010/main" val="100086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HyperLinks</a:t>
            </a:r>
          </a:p>
        </p:txBody>
      </p:sp>
      <p:pic>
        <p:nvPicPr>
          <p:cNvPr id="1026" name="Picture 2" descr="https://cds.cern.ch/record/2665088/files/FirstProposalMarch1989.jpg?subformat=icon-1440">
            <a:extLst>
              <a:ext uri="{FF2B5EF4-FFF2-40B4-BE49-F238E27FC236}">
                <a16:creationId xmlns:a16="http://schemas.microsoft.com/office/drawing/2014/main" id="{A49B8752-ED38-488E-A9A3-062003CE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02" y="1605105"/>
            <a:ext cx="3481596" cy="49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9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HTTP + HTML + Browser</a:t>
            </a:r>
          </a:p>
        </p:txBody>
      </p:sp>
      <p:pic>
        <p:nvPicPr>
          <p:cNvPr id="2050" name="Picture 2" descr="WorldWideWeb, c. 1993">
            <a:extLst>
              <a:ext uri="{FF2B5EF4-FFF2-40B4-BE49-F238E27FC236}">
                <a16:creationId xmlns:a16="http://schemas.microsoft.com/office/drawing/2014/main" id="{96839E0F-35AF-4306-ABF5-C9D2CD9F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84" y="1998042"/>
            <a:ext cx="3208902" cy="24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n.mozillademos.org/files/13673/HTTP%20&amp;%20layers.png">
            <a:extLst>
              <a:ext uri="{FF2B5EF4-FFF2-40B4-BE49-F238E27FC236}">
                <a16:creationId xmlns:a16="http://schemas.microsoft.com/office/drawing/2014/main" id="{78C07FCC-BA32-4EFF-8BFB-2A5F9FD1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0" y="2151393"/>
            <a:ext cx="3319592" cy="23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object-lessons.com/wp-content/uploads/2018/04/html.jpg">
            <a:extLst>
              <a:ext uri="{FF2B5EF4-FFF2-40B4-BE49-F238E27FC236}">
                <a16:creationId xmlns:a16="http://schemas.microsoft.com/office/drawing/2014/main" id="{A48EA28D-7FAD-400D-99FF-ACAF17AD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7" y="4172017"/>
            <a:ext cx="4133625" cy="23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5643F-DB8D-40D8-A55B-4B01AB5EB8C0}"/>
              </a:ext>
            </a:extLst>
          </p:cNvPr>
          <p:cNvSpPr txBox="1"/>
          <p:nvPr/>
        </p:nvSpPr>
        <p:spPr>
          <a:xfrm>
            <a:off x="336934" y="4530792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Transfer Protocol -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AB442-3896-45B5-B452-2D71A73D819B}"/>
              </a:ext>
            </a:extLst>
          </p:cNvPr>
          <p:cNvSpPr txBox="1"/>
          <p:nvPr/>
        </p:nvSpPr>
        <p:spPr>
          <a:xfrm>
            <a:off x="4395456" y="3741766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Markup Language - 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6A5C6-1C8D-4790-8E5C-9BA21501F97C}"/>
              </a:ext>
            </a:extLst>
          </p:cNvPr>
          <p:cNvSpPr txBox="1"/>
          <p:nvPr/>
        </p:nvSpPr>
        <p:spPr>
          <a:xfrm>
            <a:off x="8313153" y="4404719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7563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 – Hyper Text Markup Language</a:t>
            </a:r>
          </a:p>
        </p:txBody>
      </p:sp>
      <p:pic>
        <p:nvPicPr>
          <p:cNvPr id="3074" name="Picture 2" descr="element and tag labeled">
            <a:extLst>
              <a:ext uri="{FF2B5EF4-FFF2-40B4-BE49-F238E27FC236}">
                <a16:creationId xmlns:a16="http://schemas.microsoft.com/office/drawing/2014/main" id="{1D9BB743-060A-40FF-91AC-7030224B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9" y="2930154"/>
            <a:ext cx="4011844" cy="126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CF51FFD-E7C6-4060-9DE3-3D7B1D95F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882" y="1881468"/>
            <a:ext cx="4077519" cy="199533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&lt;!DOCTYPE html&gt;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&lt;html&gt;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&lt;head&gt;    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&lt;title&gt;Page Title&lt;/title&gt;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&lt;/head&gt;  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&lt;body&gt;     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&lt;h1&gt;Homepage Headline&lt;/h1&gt;     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&lt;p&gt;This is a paragraph.&lt;/p&gt;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&lt;/body&gt;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&lt;/html&gt;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 descr="https://bethsoderberg.com/wp-content/uploads/2015/10/basic-html-in-browser.png">
            <a:extLst>
              <a:ext uri="{FF2B5EF4-FFF2-40B4-BE49-F238E27FC236}">
                <a16:creationId xmlns:a16="http://schemas.microsoft.com/office/drawing/2014/main" id="{CE3FAD0F-FBB2-4C94-A929-30E1BCD0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79" y="4399322"/>
            <a:ext cx="3516524" cy="231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FEBE85A-5706-4C46-B8BA-2FB839F856DC}"/>
              </a:ext>
            </a:extLst>
          </p:cNvPr>
          <p:cNvSpPr/>
          <p:nvPr/>
        </p:nvSpPr>
        <p:spPr>
          <a:xfrm>
            <a:off x="7864625" y="3967633"/>
            <a:ext cx="196223" cy="321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DOM – Document Object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5347C9-6A02-45C2-964D-86E29E15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477" y="1378079"/>
            <a:ext cx="4835184" cy="50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5" y="1174663"/>
            <a:ext cx="10571530" cy="45086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In-Class Activity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HelloWorld.html</a:t>
            </a:r>
          </a:p>
        </p:txBody>
      </p:sp>
    </p:spTree>
    <p:extLst>
      <p:ext uri="{BB962C8B-B14F-4D97-AF65-F5344CB8AC3E}">
        <p14:creationId xmlns:p14="http://schemas.microsoft.com/office/powerpoint/2010/main" val="239177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7155E-97CE-43EB-988F-1EAC9A7F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Developer Tools</a:t>
            </a:r>
          </a:p>
        </p:txBody>
      </p:sp>
      <p:pic>
        <p:nvPicPr>
          <p:cNvPr id="6146" name="Picture 2" descr="https://developers.google.com/web/tools/chrome-devtools/images/panels/elements.png">
            <a:extLst>
              <a:ext uri="{FF2B5EF4-FFF2-40B4-BE49-F238E27FC236}">
                <a16:creationId xmlns:a16="http://schemas.microsoft.com/office/drawing/2014/main" id="{4866F6F0-F330-47B4-902C-47A2A645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60" y="2036002"/>
            <a:ext cx="4162075" cy="31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developer tools chrome">
            <a:extLst>
              <a:ext uri="{FF2B5EF4-FFF2-40B4-BE49-F238E27FC236}">
                <a16:creationId xmlns:a16="http://schemas.microsoft.com/office/drawing/2014/main" id="{8F7B7F01-B12E-4E2D-AF9D-C65CFA8A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14" y="2963917"/>
            <a:ext cx="4156255" cy="29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0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B257FB-56C3-4B13-9FA5-C7C210F2B770}"/>
              </a:ext>
            </a:extLst>
          </p:cNvPr>
          <p:cNvSpPr/>
          <p:nvPr/>
        </p:nvSpPr>
        <p:spPr>
          <a:xfrm>
            <a:off x="3702314" y="2036890"/>
            <a:ext cx="3937000" cy="3725333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assets.brand.microsites.netflix.io/assets/1ed15bca-b389-11e7-9274-06c476b5c346_cm_800w.png?v=11">
            <a:extLst>
              <a:ext uri="{FF2B5EF4-FFF2-40B4-BE49-F238E27FC236}">
                <a16:creationId xmlns:a16="http://schemas.microsoft.com/office/drawing/2014/main" id="{43C8F6F6-4A63-490C-ACD5-EB834966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04" y="1283376"/>
            <a:ext cx="1834002" cy="104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.yimg.com/ny/api/res/1.2/79GZvpsBiB0w.4UMxQEijw--~A/YXBwaWQ9aGlnaGxhbmRlcjtzbT0xO3c9ODAw/http:/media.zenfs.com/en-US/homerun/coin_rivet_596/45607ac1ecdfb82f720db97b79887702">
            <a:extLst>
              <a:ext uri="{FF2B5EF4-FFF2-40B4-BE49-F238E27FC236}">
                <a16:creationId xmlns:a16="http://schemas.microsoft.com/office/drawing/2014/main" id="{3BB03D06-26FC-4571-AA90-E1A10A15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44" y="1210374"/>
            <a:ext cx="1505623" cy="10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scottlogic.com/dsmith/assets/featured/aws-logo.png">
            <a:extLst>
              <a:ext uri="{FF2B5EF4-FFF2-40B4-BE49-F238E27FC236}">
                <a16:creationId xmlns:a16="http://schemas.microsoft.com/office/drawing/2014/main" id="{F41EEF7E-B492-483A-9F12-587A62D8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3253103"/>
            <a:ext cx="1445792" cy="8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hatsappbrand.com/wp-content/themes/whatsapp-brc/images/WhatsApp_Logo_7.png">
            <a:extLst>
              <a:ext uri="{FF2B5EF4-FFF2-40B4-BE49-F238E27FC236}">
                <a16:creationId xmlns:a16="http://schemas.microsoft.com/office/drawing/2014/main" id="{1378C91D-3105-4E37-B428-18A84952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8345" r="18206" b="16877"/>
          <a:stretch/>
        </p:blipFill>
        <p:spPr bwMode="auto">
          <a:xfrm>
            <a:off x="8090991" y="4066562"/>
            <a:ext cx="797044" cy="69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investopedia.com/thmb/xn8jQl5dCI97O61NsHL7ox4kAKw=/1000x667/filters:fill(auto,1)/robinhood-5c743390c9e77c00016bfe08.png">
            <a:extLst>
              <a:ext uri="{FF2B5EF4-FFF2-40B4-BE49-F238E27FC236}">
                <a16:creationId xmlns:a16="http://schemas.microsoft.com/office/drawing/2014/main" id="{5558AD56-5DFB-458E-8369-B7C1ACE48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b="23353"/>
          <a:stretch/>
        </p:blipFill>
        <p:spPr bwMode="auto">
          <a:xfrm>
            <a:off x="1336817" y="5727261"/>
            <a:ext cx="3571125" cy="9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upload.wikimedia.org/wikipedia/commons/thumb/d/d9/Node.js_logo.svg/1200px-Node.js_logo.svg.png">
            <a:extLst>
              <a:ext uri="{FF2B5EF4-FFF2-40B4-BE49-F238E27FC236}">
                <a16:creationId xmlns:a16="http://schemas.microsoft.com/office/drawing/2014/main" id="{887E976E-7728-4B6B-B5C1-89B2BF0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50" y="3429000"/>
            <a:ext cx="1399345" cy="85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trzcacak.rs/myfile/detail/222-2224560_we-specialize-in-technologies-html-css-javascript-logo.png">
            <a:extLst>
              <a:ext uri="{FF2B5EF4-FFF2-40B4-BE49-F238E27FC236}">
                <a16:creationId xmlns:a16="http://schemas.microsoft.com/office/drawing/2014/main" id="{9FCE4292-9E14-41A0-B088-2C59CC24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37" y="4415743"/>
            <a:ext cx="1399345" cy="6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encrypted-tbn0.gstatic.com/images?q=tbn:ANd9GcSb7vtxxQG056NdI3WmlZleiSf3BQUkNXo31sfQpKV-Xp5QkP10iA">
            <a:extLst>
              <a:ext uri="{FF2B5EF4-FFF2-40B4-BE49-F238E27FC236}">
                <a16:creationId xmlns:a16="http://schemas.microsoft.com/office/drawing/2014/main" id="{ECAA4C27-9B90-4A4F-ADE1-B71BE936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68" y="4529960"/>
            <a:ext cx="696383" cy="6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E53A4-01D2-4D57-B05A-F655DA0A29B5}"/>
              </a:ext>
            </a:extLst>
          </p:cNvPr>
          <p:cNvSpPr txBox="1"/>
          <p:nvPr/>
        </p:nvSpPr>
        <p:spPr>
          <a:xfrm>
            <a:off x="3440810" y="280046"/>
            <a:ext cx="4878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Web Economy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07ABA-AEEC-4408-8E74-D28CF0E8D7DF}"/>
              </a:ext>
            </a:extLst>
          </p:cNvPr>
          <p:cNvSpPr txBox="1"/>
          <p:nvPr/>
        </p:nvSpPr>
        <p:spPr>
          <a:xfrm>
            <a:off x="4318520" y="2621193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Building Blocks</a:t>
            </a:r>
          </a:p>
        </p:txBody>
      </p:sp>
      <p:pic>
        <p:nvPicPr>
          <p:cNvPr id="2072" name="Picture 24" descr="https://www.groundedreason.com/wp-content/uploads/2017/11/hulu-interactive-rgb.jpg">
            <a:extLst>
              <a:ext uri="{FF2B5EF4-FFF2-40B4-BE49-F238E27FC236}">
                <a16:creationId xmlns:a16="http://schemas.microsoft.com/office/drawing/2014/main" id="{E75B5830-B4FD-46AC-AEDD-35251D6F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05" y="1426943"/>
            <a:ext cx="1001954" cy="3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img.pngio.com/-telegram-png-3500_3250.png">
            <a:extLst>
              <a:ext uri="{FF2B5EF4-FFF2-40B4-BE49-F238E27FC236}">
                <a16:creationId xmlns:a16="http://schemas.microsoft.com/office/drawing/2014/main" id="{57DDFADF-49F4-4AD0-9993-84638375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754" y="3556330"/>
            <a:ext cx="739207" cy="6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www.maketecheasier.com/assets/uploads/2018/02/switch-to-signal-featured.jpg">
            <a:extLst>
              <a:ext uri="{FF2B5EF4-FFF2-40B4-BE49-F238E27FC236}">
                <a16:creationId xmlns:a16="http://schemas.microsoft.com/office/drawing/2014/main" id="{5568A0C0-D13F-4348-B0F8-8C5D5FBD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7" y="4593658"/>
            <a:ext cx="1709814" cy="8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s://www.underconsideration.com/brandnew/archives/dropbox_2017_logo_before_after.png">
            <a:extLst>
              <a:ext uri="{FF2B5EF4-FFF2-40B4-BE49-F238E27FC236}">
                <a16:creationId xmlns:a16="http://schemas.microsoft.com/office/drawing/2014/main" id="{76B3DBFA-BD01-4352-8E82-5F130722D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7" t="28743" r="1675" b="23622"/>
          <a:stretch/>
        </p:blipFill>
        <p:spPr bwMode="auto">
          <a:xfrm>
            <a:off x="7823914" y="3078481"/>
            <a:ext cx="2017106" cy="8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s://image.shutterstock.com/image-vector/bitcoin-logo-currency-crypto-here-260nw-767986060.jpg">
            <a:extLst>
              <a:ext uri="{FF2B5EF4-FFF2-40B4-BE49-F238E27FC236}">
                <a16:creationId xmlns:a16="http://schemas.microsoft.com/office/drawing/2014/main" id="{FC823953-9046-4A29-B298-54C6AFA99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 bwMode="auto">
          <a:xfrm>
            <a:off x="8319646" y="2324172"/>
            <a:ext cx="2389173" cy="5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s://www.dailydot.com/wp-content/uploads/2019/01/Screen-Shot-2019-01-16-at-10.45.18-PM.png">
            <a:extLst>
              <a:ext uri="{FF2B5EF4-FFF2-40B4-BE49-F238E27FC236}">
                <a16:creationId xmlns:a16="http://schemas.microsoft.com/office/drawing/2014/main" id="{90AB2193-C463-463F-9381-37B53786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56" y="2615892"/>
            <a:ext cx="1672325" cy="7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www.adl.org/sites/default/files/styles/cropped_img_md/public/2019-08/discord-logo.jpg?h=312fc7ac&amp;itok=VdtY_FWF">
            <a:extLst>
              <a:ext uri="{FF2B5EF4-FFF2-40B4-BE49-F238E27FC236}">
                <a16:creationId xmlns:a16="http://schemas.microsoft.com/office/drawing/2014/main" id="{B2422F89-E9DB-4A14-895F-8A8F5AC9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98" y="3754085"/>
            <a:ext cx="1076366" cy="73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tshop.r10s.com/0a7/df4/b238/d1a2/5078/90ba/2992/11c7e8b15854ab3a294904.jpg">
            <a:extLst>
              <a:ext uri="{FF2B5EF4-FFF2-40B4-BE49-F238E27FC236}">
                <a16:creationId xmlns:a16="http://schemas.microsoft.com/office/drawing/2014/main" id="{0DEEF74E-FB34-4D4D-A2AB-8B2CC0532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26205" r="6848" b="31854"/>
          <a:stretch/>
        </p:blipFill>
        <p:spPr bwMode="auto">
          <a:xfrm>
            <a:off x="5280551" y="5893073"/>
            <a:ext cx="1827284" cy="57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90" name="Picture 42" descr="https://mondrian.mashable.com/2018%252F09%252F13%252Ff8%252Fb8e27b3b340b4147b86c0d1c2cd7d1b5.67978.jpg%252F1200x630.jpg?signature=WzXjA-ZbPEBrTtMJ8waIt132wkk=">
            <a:extLst>
              <a:ext uri="{FF2B5EF4-FFF2-40B4-BE49-F238E27FC236}">
                <a16:creationId xmlns:a16="http://schemas.microsoft.com/office/drawing/2014/main" id="{9C410BF2-3A51-4F13-9AEB-9C62194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0" y="3026967"/>
            <a:ext cx="1002817" cy="5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s://www.codot.gov/safety/seatbelts/assets/year-of-the-seat-belt/lyft.jpg/image">
            <a:extLst>
              <a:ext uri="{FF2B5EF4-FFF2-40B4-BE49-F238E27FC236}">
                <a16:creationId xmlns:a16="http://schemas.microsoft.com/office/drawing/2014/main" id="{6F9C35D4-B262-4030-94D2-4096AC4B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98" y="5168337"/>
            <a:ext cx="950178" cy="9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https://pbs.twimg.com/profile_images/1060515868860432384/Ki4uV-7l_400x400.jpg">
            <a:extLst>
              <a:ext uri="{FF2B5EF4-FFF2-40B4-BE49-F238E27FC236}">
                <a16:creationId xmlns:a16="http://schemas.microsoft.com/office/drawing/2014/main" id="{9E2EAE25-759A-4070-AD9A-01870C78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28" y="4659991"/>
            <a:ext cx="933552" cy="9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0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E47-4077-444F-A0E7-BD1CF61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Homework 0: Getting Setup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E5B3-7012-4449-B791-37AB8B4B9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that everyone is working with the same software, this week’s homework is to install and set up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VSCode – The recommended code editor</a:t>
            </a:r>
          </a:p>
          <a:p>
            <a:pPr marL="0" indent="0">
              <a:buNone/>
            </a:pPr>
            <a:r>
              <a:rPr lang="en-US" dirty="0"/>
              <a:t>NodeJS – The JavaScript runtime environment</a:t>
            </a:r>
          </a:p>
          <a:p>
            <a:pPr marL="0" indent="0">
              <a:buNone/>
            </a:pPr>
            <a:r>
              <a:rPr lang="en-US" dirty="0"/>
              <a:t>GitHub Account – Where we will be storing/submitting all our work</a:t>
            </a:r>
          </a:p>
          <a:p>
            <a:pPr marL="0" indent="0">
              <a:buNone/>
            </a:pPr>
            <a:r>
              <a:rPr lang="en-US" dirty="0"/>
              <a:t>GitCLI – So we can connect to our GitHub account</a:t>
            </a:r>
          </a:p>
          <a:p>
            <a:pPr marL="0" indent="0">
              <a:buNone/>
            </a:pPr>
            <a:r>
              <a:rPr lang="en-US" dirty="0"/>
              <a:t>Google Chrome – Our Web Browser of choice</a:t>
            </a:r>
          </a:p>
        </p:txBody>
      </p:sp>
    </p:spTree>
    <p:extLst>
      <p:ext uri="{BB962C8B-B14F-4D97-AF65-F5344CB8AC3E}">
        <p14:creationId xmlns:p14="http://schemas.microsoft.com/office/powerpoint/2010/main" val="26898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F0F-4163-4E74-9BE4-C9742E87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1.125- Software Engineering and Architecting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511-8332-4253-8726-3B2C5E841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23" y="2151626"/>
            <a:ext cx="4519056" cy="1523915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If the internet is “a series of tubes” – Modern software is a “stack of blocks”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lh5.googleusercontent.com/B-AeRWLaGxuWVDbaTmNRrOcAKR_nrFw8kyNgQLwkyc8hUrzsAf5nInqWXjqO1Cr-3A7TdtU71DGBc5ypHX7hPsJU0PapE0_yaOinCs8lV3__rJSLjX3CGZ2IOLuJ82jcOx3ANgkn">
            <a:extLst>
              <a:ext uri="{FF2B5EF4-FFF2-40B4-BE49-F238E27FC236}">
                <a16:creationId xmlns:a16="http://schemas.microsoft.com/office/drawing/2014/main" id="{4568C14C-B3E2-49D8-B9C0-B958814C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3" y="3781568"/>
            <a:ext cx="3905378" cy="19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ateamindia.com/wp-content/uploads/2018/07/Hire-Best-Mean-Stack-Professionals.jpeg">
            <a:extLst>
              <a:ext uri="{FF2B5EF4-FFF2-40B4-BE49-F238E27FC236}">
                <a16:creationId xmlns:a16="http://schemas.microsoft.com/office/drawing/2014/main" id="{926453E4-6B4F-407C-8394-8010345F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56" y="5253468"/>
            <a:ext cx="2439111" cy="11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programmableweb.com/sites/default/files/LAMP-stack.jpg">
            <a:extLst>
              <a:ext uri="{FF2B5EF4-FFF2-40B4-BE49-F238E27FC236}">
                <a16:creationId xmlns:a16="http://schemas.microsoft.com/office/drawing/2014/main" id="{9FFD8017-F7C5-4642-944C-1E3201FB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5147384"/>
            <a:ext cx="3405367" cy="14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047AD-399E-4055-877F-8938B9CC46DA}"/>
              </a:ext>
            </a:extLst>
          </p:cNvPr>
          <p:cNvSpPr txBox="1"/>
          <p:nvPr/>
        </p:nvSpPr>
        <p:spPr>
          <a:xfrm rot="20946774">
            <a:off x="1311264" y="5331073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‘serverless’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stack</a:t>
            </a:r>
          </a:p>
        </p:txBody>
      </p:sp>
      <p:pic>
        <p:nvPicPr>
          <p:cNvPr id="3084" name="Picture 12" descr="https://www.codingdojo.com/blog/wp-content/uploads/FULL-STACK-DEV-GRAPH-2.jpg">
            <a:extLst>
              <a:ext uri="{FF2B5EF4-FFF2-40B4-BE49-F238E27FC236}">
                <a16:creationId xmlns:a16="http://schemas.microsoft.com/office/drawing/2014/main" id="{A395BB2D-13D7-4D12-913C-13EF46F6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1646739"/>
            <a:ext cx="6973707" cy="33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20D6-D9BC-4BDE-B72C-F132E68B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21" y="1559027"/>
            <a:ext cx="6666481" cy="49338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Topic 0 (today): Introduction, Overview, and Set Up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1: The Front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JavaScript and Understanding the Web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2: The Back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Node/NPM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3: Open Source and Collaboration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4: Containers and Portable Code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5: Using The Cloud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AWS/Digital Ocean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6: Connecting to Services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Topic 7: Special Topic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Final Project</a:t>
            </a:r>
          </a:p>
          <a:p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CE10FB-3164-434F-9AE2-9139787DBEB7}"/>
              </a:ext>
            </a:extLst>
          </p:cNvPr>
          <p:cNvSpPr/>
          <p:nvPr/>
        </p:nvSpPr>
        <p:spPr>
          <a:xfrm>
            <a:off x="7948252" y="1559027"/>
            <a:ext cx="444975" cy="4763536"/>
          </a:xfrm>
          <a:prstGeom prst="downArrow">
            <a:avLst/>
          </a:prstGeom>
          <a:gradFill flip="none" rotWithShape="1">
            <a:gsLst>
              <a:gs pos="0">
                <a:srgbClr val="00B050"/>
              </a:gs>
              <a:gs pos="48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lumMod val="6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nvisium.com/articles/2014/2014-10-15-docker-cache-friend-or-foe/docker-filesystems-multilayer.png">
            <a:extLst>
              <a:ext uri="{FF2B5EF4-FFF2-40B4-BE49-F238E27FC236}">
                <a16:creationId xmlns:a16="http://schemas.microsoft.com/office/drawing/2014/main" id="{0DC81E6D-BD27-4900-A8F9-3282C09F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527" y="4028148"/>
            <a:ext cx="924671" cy="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2.wp.com/www.softwaretestingmaterial.com/wp-content/uploads/2016/06/three-tier-software-architecture.png?resize=848%2C456&amp;ssl=1">
            <a:extLst>
              <a:ext uri="{FF2B5EF4-FFF2-40B4-BE49-F238E27FC236}">
                <a16:creationId xmlns:a16="http://schemas.microsoft.com/office/drawing/2014/main" id="{D7608E52-D8D6-43FA-AC57-CB9327BF6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21489" r="3546" b="19969"/>
          <a:stretch/>
        </p:blipFill>
        <p:spPr bwMode="auto">
          <a:xfrm>
            <a:off x="8980045" y="5075064"/>
            <a:ext cx="2673302" cy="9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lform.com/_assets/packages/wp/assets/uploaded/2017/08/lform_javascript_blog_header_image-1600x1080.jpg">
            <a:extLst>
              <a:ext uri="{FF2B5EF4-FFF2-40B4-BE49-F238E27FC236}">
                <a16:creationId xmlns:a16="http://schemas.microsoft.com/office/drawing/2014/main" id="{4E3C9F1F-AE26-4898-9B02-3A4F7151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70" y="1523906"/>
            <a:ext cx="1048808" cy="7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6DE4A1-FB28-44C0-AD62-5D4CC32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754" y="1468916"/>
            <a:ext cx="817925" cy="8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growthaccelerationpartners.com/wp-content/uploads/2014/01/toptal-blog-1_B-1.png">
            <a:extLst>
              <a:ext uri="{FF2B5EF4-FFF2-40B4-BE49-F238E27FC236}">
                <a16:creationId xmlns:a16="http://schemas.microsoft.com/office/drawing/2014/main" id="{A4D525E6-39B8-4F03-ABE2-EE0699CFB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51907" r="18893" b="12300"/>
          <a:stretch/>
        </p:blipFill>
        <p:spPr bwMode="auto">
          <a:xfrm>
            <a:off x="9475318" y="2575055"/>
            <a:ext cx="1536009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www.datacenterknowledge.com/sites/datacenterknowledge.com/files/styles/article_featured_retina/public/kubernetes%20art.jpg?itok=H4n3le1m">
            <a:extLst>
              <a:ext uri="{FF2B5EF4-FFF2-40B4-BE49-F238E27FC236}">
                <a16:creationId xmlns:a16="http://schemas.microsoft.com/office/drawing/2014/main" id="{4B85DA0B-66F1-4A5C-BBD6-D52ABF65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198" y="3927808"/>
            <a:ext cx="1852908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7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Staff</a:t>
            </a:r>
          </a:p>
        </p:txBody>
      </p:sp>
      <p:pic>
        <p:nvPicPr>
          <p:cNvPr id="7" name="Picture 2" descr="...">
            <a:extLst>
              <a:ext uri="{FF2B5EF4-FFF2-40B4-BE49-F238E27FC236}">
                <a16:creationId xmlns:a16="http://schemas.microsoft.com/office/drawing/2014/main" id="{9A38F1D3-75A2-426F-B1B5-D49C4997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25" y="1813551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...">
            <a:extLst>
              <a:ext uri="{FF2B5EF4-FFF2-40B4-BE49-F238E27FC236}">
                <a16:creationId xmlns:a16="http://schemas.microsoft.com/office/drawing/2014/main" id="{2E36CDF0-BEB7-4F4E-968A-E320B822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51" y="1813436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0C4671-F4CE-4F78-95E8-8CFA79B0E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/>
          <a:stretch/>
        </p:blipFill>
        <p:spPr>
          <a:xfrm>
            <a:off x="8166914" y="1813666"/>
            <a:ext cx="1265745" cy="1663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87EC9-E04D-4846-95B7-8651C4FB7513}"/>
              </a:ext>
            </a:extLst>
          </p:cNvPr>
          <p:cNvSpPr txBox="1"/>
          <p:nvPr/>
        </p:nvSpPr>
        <p:spPr>
          <a:xfrm>
            <a:off x="2490195" y="3433357"/>
            <a:ext cx="217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Prof. John Williams</a:t>
            </a:r>
          </a:p>
          <a:p>
            <a:pPr algn="ctr"/>
            <a:r>
              <a:rPr lang="en-US" sz="1400" dirty="0"/>
              <a:t>jrw@mit.edu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F23E9-5B7A-450A-8EFE-331ED29A1A3F}"/>
              </a:ext>
            </a:extLst>
          </p:cNvPr>
          <p:cNvSpPr txBox="1"/>
          <p:nvPr/>
        </p:nvSpPr>
        <p:spPr>
          <a:xfrm>
            <a:off x="5294960" y="3429000"/>
            <a:ext cx="18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Abel Sanchez</a:t>
            </a:r>
          </a:p>
          <a:p>
            <a:pPr algn="ctr"/>
            <a:r>
              <a:rPr lang="en-US" sz="1400" dirty="0"/>
              <a:t>abel@mit.edu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73934-57F3-43D4-AF86-34AB7CB69FB7}"/>
              </a:ext>
            </a:extLst>
          </p:cNvPr>
          <p:cNvSpPr txBox="1"/>
          <p:nvPr/>
        </p:nvSpPr>
        <p:spPr>
          <a:xfrm>
            <a:off x="8064065" y="3433357"/>
            <a:ext cx="159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 Raymond</a:t>
            </a:r>
          </a:p>
          <a:p>
            <a:pPr algn="ctr"/>
            <a:r>
              <a:rPr lang="en-US" sz="1200" dirty="0"/>
              <a:t>sjr@mit.edu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EA56F-0833-44C4-A496-7D8C9EE5CA09}"/>
              </a:ext>
            </a:extLst>
          </p:cNvPr>
          <p:cNvSpPr txBox="1"/>
          <p:nvPr/>
        </p:nvSpPr>
        <p:spPr>
          <a:xfrm>
            <a:off x="2776607" y="5204093"/>
            <a:ext cx="2675636" cy="161582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Our Research: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0A1E1-5A37-4D62-ACE8-373EA75E452C}"/>
              </a:ext>
            </a:extLst>
          </p:cNvPr>
          <p:cNvSpPr txBox="1"/>
          <p:nvPr/>
        </p:nvSpPr>
        <p:spPr>
          <a:xfrm>
            <a:off x="5478333" y="5565538"/>
            <a:ext cx="332145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Mechanics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9D9C0DC2-F7F2-440A-B04E-CFDA18F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251" y="4144613"/>
            <a:ext cx="6684579" cy="1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4A57-3B9E-4DA4-857A-4063FDDC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B452-29CD-42AE-9C99-1E71F1C8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604"/>
            <a:ext cx="10515600" cy="4783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Homework (30%)</a:t>
            </a:r>
          </a:p>
          <a:p>
            <a:pPr marL="457200" lvl="1" indent="0">
              <a:buNone/>
            </a:pPr>
            <a:r>
              <a:rPr lang="en-US" dirty="0"/>
              <a:t>Each class we will be doing in-class work involving coding and interacting with the technologies we’ll be studying. Each week you will be required to submit work based on these in-class activities.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Quiz (20%)</a:t>
            </a:r>
          </a:p>
          <a:p>
            <a:pPr marL="457200" lvl="1" indent="0">
              <a:buNone/>
            </a:pPr>
            <a:r>
              <a:rPr lang="en-US" dirty="0"/>
              <a:t>We will hold a quiz (date TBD) in class covering some of the fundamentals of what will be necessary to work with the new tools of the web.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Project (50%)</a:t>
            </a:r>
          </a:p>
          <a:p>
            <a:pPr marL="457200" lvl="1" indent="0">
              <a:buNone/>
            </a:pPr>
            <a:r>
              <a:rPr lang="en-US" dirty="0"/>
              <a:t>The final part of this course involves a group project where you will take what has been covered (and extra if required) and create a new application.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Proposal (10%)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Presentation (20%)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Deliverable (20%)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2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F9D-0B79-48EC-A3B2-39626AA5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67" y="10993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0A83-4D30-4714-B567-5D969783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https://onexi.org/projects_standalone.html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6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World Wide Web</a:t>
            </a:r>
          </a:p>
        </p:txBody>
      </p:sp>
      <p:pic>
        <p:nvPicPr>
          <p:cNvPr id="8194" name="Picture 2" descr="https://static.techspot.com/images2/news/bigimage/2016/08/2016-08-23-image-11.jpg">
            <a:extLst>
              <a:ext uri="{FF2B5EF4-FFF2-40B4-BE49-F238E27FC236}">
                <a16:creationId xmlns:a16="http://schemas.microsoft.com/office/drawing/2014/main" id="{130430B4-AD52-42B7-B129-6D72BF15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75" y="1532314"/>
            <a:ext cx="7941049" cy="44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8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?????????????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4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667</Words>
  <Application>Microsoft Office PowerPoint</Application>
  <PresentationFormat>Widescreen</PresentationFormat>
  <Paragraphs>127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Microsoft JhengHei</vt:lpstr>
      <vt:lpstr>Arial</vt:lpstr>
      <vt:lpstr>Calibri</vt:lpstr>
      <vt:lpstr>Calibri Light</vt:lpstr>
      <vt:lpstr>Courier 10 Pitch</vt:lpstr>
      <vt:lpstr>Wingdings</vt:lpstr>
      <vt:lpstr>Office Theme</vt:lpstr>
      <vt:lpstr>1_Office Theme</vt:lpstr>
      <vt:lpstr>1.125 – Software Engineering and Architecting</vt:lpstr>
      <vt:lpstr>PowerPoint Presentation</vt:lpstr>
      <vt:lpstr>1.125- Software Engineering and Architecting</vt:lpstr>
      <vt:lpstr>Course Outline</vt:lpstr>
      <vt:lpstr>Course Staff</vt:lpstr>
      <vt:lpstr>Assessment</vt:lpstr>
      <vt:lpstr>Final Projects</vt:lpstr>
      <vt:lpstr>The World Wide Web</vt:lpstr>
      <vt:lpstr>?????????????</vt:lpstr>
      <vt:lpstr>Sir Tim Berners-Lee</vt:lpstr>
      <vt:lpstr>Sir Tim Berners-Lee</vt:lpstr>
      <vt:lpstr>Sir Tim Berners-Lee</vt:lpstr>
      <vt:lpstr>The Problem</vt:lpstr>
      <vt:lpstr>The Solution: HyperLinks</vt:lpstr>
      <vt:lpstr>The Solution: HTTP + HTML + Browser</vt:lpstr>
      <vt:lpstr>HTML – Hyper Text Markup Language</vt:lpstr>
      <vt:lpstr>DOM – Document Object Model</vt:lpstr>
      <vt:lpstr>In-Class Activity   HelloWorld.html</vt:lpstr>
      <vt:lpstr>The Developer Tools</vt:lpstr>
      <vt:lpstr>Homework 0: Getting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1.125 – Software Engineering and Architecting</dc:title>
  <dc:creator>Samuel James Raymond</dc:creator>
  <cp:lastModifiedBy>Samuel James Raymond</cp:lastModifiedBy>
  <cp:revision>22</cp:revision>
  <dcterms:created xsi:type="dcterms:W3CDTF">2019-08-23T19:28:18Z</dcterms:created>
  <dcterms:modified xsi:type="dcterms:W3CDTF">2019-08-26T12:43:33Z</dcterms:modified>
</cp:coreProperties>
</file>